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74" r:id="rId9"/>
    <p:sldId id="263" r:id="rId10"/>
    <p:sldId id="264" r:id="rId11"/>
    <p:sldId id="265" r:id="rId12"/>
    <p:sldId id="266" r:id="rId13"/>
    <p:sldId id="268" r:id="rId14"/>
    <p:sldId id="273" r:id="rId15"/>
    <p:sldId id="267" r:id="rId16"/>
    <p:sldId id="269" r:id="rId17"/>
    <p:sldId id="270" r:id="rId18"/>
    <p:sldId id="271" r:id="rId19"/>
    <p:sldId id="272" r:id="rId20"/>
    <p:sldId id="275" r:id="rId2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75A17-1A09-4E6A-B975-C22143798D29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C98677-58AA-4207-9D7A-E2E49FF51B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50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B26EE6E-2C8F-41A1-9B2F-DD0099D68F98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F96062A-A1C6-498A-9F81-F716E104F5A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4;&#1080;&#1085;&#1080;&#1089;&#1090;&#1077;&#1088;&#1089;&#1090;&#1074;&#1086;.&#1086;&#1073;&#1088;&#1072;&#1079;&#1086;&#1074;&#1072;&#1085;&#1080;&#1077;33.&#1088;&#1092;/gosudarstvennye-uslugi/uslugi-okazyvaemye-departamentom-obrazovaniya/337/76160/" TargetMode="External"/><Relationship Id="rId2" Type="http://schemas.openxmlformats.org/officeDocument/2006/relationships/hyperlink" Target="https://&#1084;&#1080;&#1085;&#1080;&#1089;&#1090;&#1077;&#1088;&#1089;&#1090;&#1074;&#1086;.&#1086;&#1073;&#1088;&#1072;&#1079;&#1086;&#1074;&#1072;&#1085;&#1080;&#1077;33.&#1088;&#1092;/gosudarstvennye-uslugi/uslugi-okazyvaemye-departamentom-obrazovaniya/346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060849"/>
            <a:ext cx="8458200" cy="15841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Основные аспекты реестровой модели лицензирования образовательной деятельности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11960" y="5157192"/>
            <a:ext cx="4536504" cy="1080120"/>
          </a:xfrm>
        </p:spPr>
        <p:txBody>
          <a:bodyPr>
            <a:normAutofit fontScale="55000" lnSpcReduction="20000"/>
          </a:bodyPr>
          <a:lstStyle/>
          <a:p>
            <a:pPr algn="r">
              <a:defRPr/>
            </a:pPr>
            <a:r>
              <a:rPr lang="ru-RU" sz="2200" b="1" dirty="0"/>
              <a:t>Груздева </a:t>
            </a:r>
            <a:r>
              <a:rPr lang="ru-RU" sz="2200" b="1" dirty="0" smtClean="0"/>
              <a:t>Наталья Васильевна</a:t>
            </a:r>
            <a:endParaRPr lang="ru-RU" sz="2200" dirty="0"/>
          </a:p>
          <a:p>
            <a:pPr algn="r">
              <a:defRPr/>
            </a:pPr>
            <a:r>
              <a:rPr lang="ru-RU" sz="2200" dirty="0"/>
              <a:t>главный специалист-эксперт отдела </a:t>
            </a:r>
            <a:r>
              <a:rPr lang="ru-RU" sz="2200" dirty="0" smtClean="0"/>
              <a:t>надзора</a:t>
            </a:r>
            <a:r>
              <a:rPr lang="en-US" sz="2200" dirty="0" smtClean="0"/>
              <a:t> </a:t>
            </a:r>
            <a:r>
              <a:rPr lang="ru-RU" sz="2200" dirty="0" smtClean="0"/>
              <a:t>и </a:t>
            </a:r>
            <a:r>
              <a:rPr lang="ru-RU" sz="2200" dirty="0"/>
              <a:t>контроля </a:t>
            </a:r>
            <a:r>
              <a:rPr lang="ru-RU" sz="2200" dirty="0" smtClean="0"/>
              <a:t>Министерства образования </a:t>
            </a:r>
            <a:r>
              <a:rPr lang="ru-RU" sz="2200" dirty="0"/>
              <a:t>Владимирской области</a:t>
            </a:r>
          </a:p>
          <a:p>
            <a:pPr algn="r">
              <a:defRPr/>
            </a:pPr>
            <a:r>
              <a:rPr lang="en-US" sz="2200" dirty="0"/>
              <a:t>gruzdeva@obrazovanie33.ru</a:t>
            </a:r>
            <a:r>
              <a:rPr lang="ru-RU" sz="2200" dirty="0"/>
              <a:t>. , (4922)  </a:t>
            </a:r>
            <a:r>
              <a:rPr lang="ru-RU" sz="2200" dirty="0" smtClean="0"/>
              <a:t>77-14-79 (доб.2232)</a:t>
            </a:r>
            <a:endParaRPr lang="ru-RU" sz="2200" dirty="0"/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598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Лицензия на осуществление образовательной деятельности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2160302" cy="3053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12976"/>
            <a:ext cx="2172621" cy="307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717032"/>
            <a:ext cx="2065639" cy="289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115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Лицензия с приложением </a:t>
            </a:r>
            <a:r>
              <a:rPr lang="ru-RU" dirty="0" smtClean="0"/>
              <a:t>содержит: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 fontScale="55000" lnSpcReduction="20000"/>
          </a:bodyPr>
          <a:lstStyle/>
          <a:p>
            <a:pPr marL="457200" indent="-457200" algn="just">
              <a:buFontTx/>
              <a:buChar char="-"/>
            </a:pPr>
            <a:r>
              <a:rPr lang="ru-RU" sz="2900" dirty="0" smtClean="0"/>
              <a:t>полное </a:t>
            </a:r>
            <a:r>
              <a:rPr lang="ru-RU" sz="2900" dirty="0"/>
              <a:t>и сокращенное наименование лицензиата</a:t>
            </a:r>
            <a:r>
              <a:rPr lang="ru-RU" sz="2900" dirty="0" smtClean="0"/>
              <a:t>;</a:t>
            </a:r>
          </a:p>
          <a:p>
            <a:pPr marL="0" indent="0" algn="just">
              <a:buNone/>
            </a:pPr>
            <a:endParaRPr lang="ru-RU" sz="2900" dirty="0"/>
          </a:p>
          <a:p>
            <a:pPr marL="457200" indent="-457200" algn="just">
              <a:buFontTx/>
              <a:buChar char="-"/>
            </a:pPr>
            <a:r>
              <a:rPr lang="ru-RU" sz="2900" dirty="0" smtClean="0"/>
              <a:t>юридический </a:t>
            </a:r>
            <a:r>
              <a:rPr lang="ru-RU" sz="2900" dirty="0"/>
              <a:t>адрес лицензиата</a:t>
            </a:r>
            <a:r>
              <a:rPr lang="ru-RU" sz="2900" dirty="0" smtClean="0"/>
              <a:t>;</a:t>
            </a:r>
          </a:p>
          <a:p>
            <a:pPr marL="0" indent="0" algn="just">
              <a:buNone/>
            </a:pPr>
            <a:endParaRPr lang="ru-RU" sz="2900" dirty="0"/>
          </a:p>
          <a:p>
            <a:pPr marL="457200" indent="-457200" algn="just">
              <a:buFontTx/>
              <a:buChar char="-"/>
            </a:pPr>
            <a:r>
              <a:rPr lang="ru-RU" sz="2900" dirty="0" smtClean="0"/>
              <a:t>регистрационный </a:t>
            </a:r>
            <a:r>
              <a:rPr lang="ru-RU" sz="2900" dirty="0"/>
              <a:t>номер лицензии, </a:t>
            </a:r>
            <a:r>
              <a:rPr lang="ru-RU" sz="2900" dirty="0" smtClean="0"/>
              <a:t>серийный номер </a:t>
            </a:r>
            <a:r>
              <a:rPr lang="ru-RU" sz="2900" dirty="0"/>
              <a:t>бланка </a:t>
            </a:r>
            <a:r>
              <a:rPr lang="ru-RU" sz="2900" dirty="0" smtClean="0"/>
              <a:t>лицензии;   </a:t>
            </a:r>
          </a:p>
          <a:p>
            <a:pPr marL="0" indent="0" algn="just">
              <a:buNone/>
            </a:pPr>
            <a:endParaRPr lang="ru-RU" sz="2900" dirty="0"/>
          </a:p>
          <a:p>
            <a:pPr marL="457200" indent="-457200" algn="just">
              <a:buFontTx/>
              <a:buChar char="-"/>
            </a:pPr>
            <a:r>
              <a:rPr lang="ru-RU" sz="2900" dirty="0" smtClean="0"/>
              <a:t>реквизиты </a:t>
            </a:r>
            <a:r>
              <a:rPr lang="ru-RU" sz="2900" dirty="0"/>
              <a:t>приказа лицензирующего органа</a:t>
            </a:r>
            <a:r>
              <a:rPr lang="ru-RU" sz="2900" dirty="0" smtClean="0"/>
              <a:t>;</a:t>
            </a:r>
          </a:p>
          <a:p>
            <a:pPr marL="0" indent="0" algn="just">
              <a:buNone/>
            </a:pPr>
            <a:endParaRPr lang="ru-RU" sz="2900" dirty="0"/>
          </a:p>
          <a:p>
            <a:pPr marL="457200" indent="-457200" algn="just">
              <a:buFontTx/>
              <a:buChar char="-"/>
            </a:pPr>
            <a:r>
              <a:rPr lang="ru-RU" sz="2900" dirty="0" smtClean="0"/>
              <a:t>ИНН</a:t>
            </a:r>
            <a:r>
              <a:rPr lang="ru-RU" sz="2900" dirty="0"/>
              <a:t>, ОГРН лицензиата</a:t>
            </a:r>
            <a:r>
              <a:rPr lang="ru-RU" sz="2900" dirty="0" smtClean="0"/>
              <a:t>;</a:t>
            </a:r>
          </a:p>
          <a:p>
            <a:pPr marL="0" indent="0" algn="just">
              <a:buNone/>
            </a:pPr>
            <a:endParaRPr lang="ru-RU" sz="2900" dirty="0"/>
          </a:p>
          <a:p>
            <a:pPr marL="457200" indent="-457200" algn="just">
              <a:buFontTx/>
              <a:buChar char="-"/>
            </a:pPr>
            <a:r>
              <a:rPr lang="ru-RU" sz="2900" dirty="0" smtClean="0"/>
              <a:t>реализуемые </a:t>
            </a:r>
            <a:r>
              <a:rPr lang="ru-RU" sz="2900" dirty="0"/>
              <a:t>программы</a:t>
            </a:r>
            <a:r>
              <a:rPr lang="ru-RU" sz="2900" dirty="0" smtClean="0"/>
              <a:t>;</a:t>
            </a:r>
          </a:p>
          <a:p>
            <a:pPr marL="0" indent="0" algn="just">
              <a:buNone/>
            </a:pPr>
            <a:endParaRPr lang="ru-RU" sz="2900" dirty="0"/>
          </a:p>
          <a:p>
            <a:pPr marL="457200" indent="-457200" algn="just">
              <a:buFontTx/>
              <a:buChar char="-"/>
            </a:pPr>
            <a:r>
              <a:rPr lang="ru-RU" sz="2900" dirty="0" smtClean="0"/>
              <a:t>адреса </a:t>
            </a:r>
            <a:r>
              <a:rPr lang="ru-RU" sz="2900" dirty="0"/>
              <a:t>осуществления образовательной </a:t>
            </a:r>
            <a:r>
              <a:rPr lang="ru-RU" sz="2900" dirty="0" smtClean="0"/>
              <a:t>деятельности. 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lnSpc>
                <a:spcPct val="170000"/>
              </a:lnSpc>
              <a:buNone/>
            </a:pPr>
            <a:r>
              <a:rPr lang="ru-RU" sz="2200" dirty="0" smtClean="0"/>
              <a:t>(за исключением мест осуществления образовательной деятельности по дополнительный профессиональным программам, основным программам профессионального обучения, при использовании сетевой формы, мест проведения практики, практической подготовки обучающихся, ГИА)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ru-RU" sz="2200" dirty="0" smtClean="0">
                <a:solidFill>
                  <a:srgbClr val="C00000"/>
                </a:solidFill>
              </a:rPr>
              <a:t>пункт </a:t>
            </a:r>
            <a:r>
              <a:rPr lang="ru-RU" sz="2200" dirty="0">
                <a:solidFill>
                  <a:srgbClr val="C00000"/>
                </a:solidFill>
              </a:rPr>
              <a:t>4 статьи 91Федеральный закон от 29.12.2012 № </a:t>
            </a:r>
            <a:r>
              <a:rPr lang="ru-RU" sz="2200" dirty="0" smtClean="0">
                <a:solidFill>
                  <a:srgbClr val="C00000"/>
                </a:solidFill>
              </a:rPr>
              <a:t>273-ФЗ «</a:t>
            </a:r>
            <a:r>
              <a:rPr lang="ru-RU" sz="2200" dirty="0">
                <a:solidFill>
                  <a:srgbClr val="C00000"/>
                </a:solidFill>
              </a:rPr>
              <a:t>Об образовании в Российской Федерации</a:t>
            </a:r>
            <a:r>
              <a:rPr lang="ru-RU" sz="2200" dirty="0" smtClean="0">
                <a:solidFill>
                  <a:srgbClr val="C00000"/>
                </a:solidFill>
              </a:rPr>
              <a:t>»</a:t>
            </a:r>
            <a:endParaRPr lang="ru-RU" sz="2200" dirty="0"/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22822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Реестровая модель лицензирования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4081640"/>
          </a:xfrm>
        </p:spPr>
        <p:txBody>
          <a:bodyPr>
            <a:normAutofit/>
          </a:bodyPr>
          <a:lstStyle/>
          <a:p>
            <a:pPr marL="109728" indent="0" algn="just">
              <a:lnSpc>
                <a:spcPct val="150000"/>
              </a:lnSpc>
              <a:buNone/>
            </a:pPr>
            <a:r>
              <a:rPr lang="ru-RU" sz="1600" dirty="0" smtClean="0"/>
              <a:t>Федеральный </a:t>
            </a:r>
            <a:r>
              <a:rPr lang="ru-RU" sz="1600" dirty="0"/>
              <a:t>закон от </a:t>
            </a:r>
            <a:r>
              <a:rPr lang="ru-RU" sz="1600" dirty="0" smtClean="0">
                <a:solidFill>
                  <a:srgbClr val="C00000"/>
                </a:solidFill>
              </a:rPr>
              <a:t>27.12.2019 № 478-ФЗ </a:t>
            </a:r>
            <a:r>
              <a:rPr lang="ru-RU" sz="1600" dirty="0" smtClean="0"/>
              <a:t>«О </a:t>
            </a:r>
            <a:r>
              <a:rPr lang="ru-RU" sz="1600" dirty="0"/>
              <a:t>внесении изменений в отдельные законодательные акты Российской Федерации в части внедрения реестровой модели предоставления государственных услуг по лицензированию отдельных видов деятельности</a:t>
            </a:r>
            <a:r>
              <a:rPr lang="ru-RU" sz="1600" dirty="0" smtClean="0"/>
              <a:t>».</a:t>
            </a:r>
          </a:p>
          <a:p>
            <a:pPr marL="109728" indent="0">
              <a:lnSpc>
                <a:spcPct val="150000"/>
              </a:lnSpc>
              <a:buNone/>
            </a:pPr>
            <a:endParaRPr lang="ru-RU" sz="1600" dirty="0" smtClean="0"/>
          </a:p>
          <a:p>
            <a:pPr marL="109728" indent="0" algn="just">
              <a:lnSpc>
                <a:spcPct val="150000"/>
              </a:lnSpc>
              <a:buNone/>
            </a:pPr>
            <a:r>
              <a:rPr lang="ru-RU" sz="1600" dirty="0" smtClean="0"/>
              <a:t>Постановление </a:t>
            </a:r>
            <a:r>
              <a:rPr lang="ru-RU" sz="1600" dirty="0"/>
              <a:t>Правительства РФ от </a:t>
            </a:r>
            <a:r>
              <a:rPr lang="ru-RU" sz="1600" dirty="0" smtClean="0">
                <a:solidFill>
                  <a:srgbClr val="C00000"/>
                </a:solidFill>
              </a:rPr>
              <a:t>29.12.2020 № 2343 </a:t>
            </a:r>
            <a:r>
              <a:rPr lang="ru-RU" sz="1600" dirty="0" smtClean="0"/>
              <a:t>«Об </a:t>
            </a:r>
            <a:r>
              <a:rPr lang="ru-RU" sz="1600" dirty="0"/>
              <a:t>утверждении Правил формирования и ведения реестра лицензий и типовой формы выписки из реестра лицензий».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48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solidFill>
                  <a:srgbClr val="C00000"/>
                </a:solidFill>
              </a:rPr>
              <a:t>Положение о лицензировании образовательной деятельности</a:t>
            </a:r>
            <a:r>
              <a:rPr lang="ru-RU" sz="1800" dirty="0"/>
              <a:t>, </a:t>
            </a:r>
            <a:r>
              <a:rPr lang="ru-RU" sz="1800" dirty="0" smtClean="0"/>
              <a:t>утвержденное </a:t>
            </a:r>
            <a:r>
              <a:rPr lang="ru-RU" sz="1800" dirty="0"/>
              <a:t>постановлением Правительства Российской Федерации </a:t>
            </a:r>
            <a:r>
              <a:rPr lang="ru-RU" sz="1800" dirty="0" smtClean="0"/>
              <a:t>    </a:t>
            </a:r>
            <a:r>
              <a:rPr lang="ru-RU" sz="1800" b="1" dirty="0" smtClean="0">
                <a:solidFill>
                  <a:srgbClr val="C00000"/>
                </a:solidFill>
              </a:rPr>
              <a:t>от </a:t>
            </a:r>
            <a:r>
              <a:rPr lang="ru-RU" sz="1800" b="1" dirty="0">
                <a:solidFill>
                  <a:srgbClr val="C00000"/>
                </a:solidFill>
              </a:rPr>
              <a:t>18.09.2020 № 1490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44824"/>
            <a:ext cx="8352928" cy="4752528"/>
          </a:xfrm>
        </p:spPr>
        <p:txBody>
          <a:bodyPr>
            <a:normAutofit fontScale="25000" lnSpcReduction="20000"/>
          </a:bodyPr>
          <a:lstStyle/>
          <a:p>
            <a:pPr marL="109728" indent="0" algn="just">
              <a:lnSpc>
                <a:spcPct val="170000"/>
              </a:lnSpc>
              <a:buNone/>
            </a:pPr>
            <a:r>
              <a:rPr lang="ru-RU" sz="6400" u="sng" dirty="0"/>
              <a:t>п</a:t>
            </a:r>
            <a:r>
              <a:rPr lang="ru-RU" sz="6400" u="sng" dirty="0" smtClean="0"/>
              <a:t>ункт </a:t>
            </a:r>
            <a:r>
              <a:rPr lang="ru-RU" sz="6400" u="sng" dirty="0">
                <a:solidFill>
                  <a:srgbClr val="C00000"/>
                </a:solidFill>
              </a:rPr>
              <a:t>10</a:t>
            </a:r>
            <a:r>
              <a:rPr lang="ru-RU" sz="6400" u="sng" dirty="0"/>
              <a:t> </a:t>
            </a:r>
            <a:r>
              <a:rPr lang="ru-RU" sz="6400" dirty="0" smtClean="0"/>
              <a:t>– Получение лицензии.</a:t>
            </a:r>
          </a:p>
          <a:p>
            <a:pPr marL="109728" indent="0" algn="just">
              <a:lnSpc>
                <a:spcPct val="170000"/>
              </a:lnSpc>
              <a:buNone/>
            </a:pPr>
            <a:endParaRPr lang="ru-RU" sz="6400" dirty="0" smtClean="0"/>
          </a:p>
          <a:p>
            <a:pPr marL="109728" indent="0" algn="just">
              <a:lnSpc>
                <a:spcPct val="170000"/>
              </a:lnSpc>
              <a:buNone/>
            </a:pPr>
            <a:r>
              <a:rPr lang="ru-RU" sz="6400" u="sng" dirty="0" smtClean="0"/>
              <a:t>пункт </a:t>
            </a:r>
            <a:r>
              <a:rPr lang="ru-RU" sz="6400" u="sng" dirty="0">
                <a:solidFill>
                  <a:srgbClr val="C00000"/>
                </a:solidFill>
              </a:rPr>
              <a:t>13</a:t>
            </a:r>
            <a:r>
              <a:rPr lang="ru-RU" sz="6400" u="sng" dirty="0"/>
              <a:t> </a:t>
            </a:r>
            <a:r>
              <a:rPr lang="ru-RU" sz="6400" dirty="0"/>
              <a:t>- При намерении лицензиата осуществлять лицензируемую </a:t>
            </a:r>
            <a:r>
              <a:rPr lang="ru-RU" sz="6400" dirty="0" smtClean="0"/>
              <a:t>деятельность </a:t>
            </a:r>
            <a:r>
              <a:rPr lang="ru-RU" sz="6400" dirty="0" smtClean="0">
                <a:solidFill>
                  <a:srgbClr val="C00000"/>
                </a:solidFill>
              </a:rPr>
              <a:t>по </a:t>
            </a:r>
            <a:r>
              <a:rPr lang="ru-RU" sz="6400" dirty="0">
                <a:solidFill>
                  <a:srgbClr val="C00000"/>
                </a:solidFill>
              </a:rPr>
              <a:t>адресу </a:t>
            </a:r>
            <a:r>
              <a:rPr lang="ru-RU" sz="6400" dirty="0"/>
              <a:t>места ее осуществления, </a:t>
            </a:r>
            <a:r>
              <a:rPr lang="ru-RU" sz="6400" dirty="0">
                <a:solidFill>
                  <a:srgbClr val="C00000"/>
                </a:solidFill>
              </a:rPr>
              <a:t>не указанному в реестре </a:t>
            </a:r>
            <a:r>
              <a:rPr lang="ru-RU" sz="6400" dirty="0" smtClean="0">
                <a:solidFill>
                  <a:srgbClr val="C00000"/>
                </a:solidFill>
              </a:rPr>
              <a:t>лицензий.</a:t>
            </a:r>
          </a:p>
          <a:p>
            <a:pPr marL="109728" indent="0" algn="just">
              <a:lnSpc>
                <a:spcPct val="170000"/>
              </a:lnSpc>
              <a:buNone/>
            </a:pPr>
            <a:endParaRPr lang="ru-RU" sz="6400" dirty="0" smtClean="0"/>
          </a:p>
          <a:p>
            <a:pPr marL="109728" indent="0" algn="just">
              <a:lnSpc>
                <a:spcPct val="170000"/>
              </a:lnSpc>
              <a:buNone/>
            </a:pPr>
            <a:r>
              <a:rPr lang="ru-RU" sz="6400" u="sng" dirty="0" smtClean="0"/>
              <a:t>пункт </a:t>
            </a:r>
            <a:r>
              <a:rPr lang="ru-RU" sz="6400" u="sng" dirty="0">
                <a:solidFill>
                  <a:srgbClr val="C00000"/>
                </a:solidFill>
              </a:rPr>
              <a:t>14</a:t>
            </a:r>
            <a:r>
              <a:rPr lang="ru-RU" sz="6400" u="sng" dirty="0"/>
              <a:t> </a:t>
            </a:r>
            <a:r>
              <a:rPr lang="ru-RU" sz="6400" dirty="0"/>
              <a:t>- В случае если лицензиат намерен осуществлять </a:t>
            </a:r>
            <a:r>
              <a:rPr lang="ru-RU" sz="6400" dirty="0" smtClean="0"/>
              <a:t>лицензируемую деятельность </a:t>
            </a:r>
            <a:r>
              <a:rPr lang="ru-RU" sz="6400" dirty="0"/>
              <a:t>в </a:t>
            </a:r>
            <a:r>
              <a:rPr lang="ru-RU" sz="6400" dirty="0">
                <a:solidFill>
                  <a:srgbClr val="C00000"/>
                </a:solidFill>
              </a:rPr>
              <a:t>филиале</a:t>
            </a:r>
            <a:r>
              <a:rPr lang="ru-RU" sz="6400" dirty="0"/>
              <a:t>, </a:t>
            </a:r>
            <a:r>
              <a:rPr lang="ru-RU" sz="6400" dirty="0">
                <a:solidFill>
                  <a:srgbClr val="C00000"/>
                </a:solidFill>
              </a:rPr>
              <a:t>не указанном в реестре </a:t>
            </a:r>
            <a:r>
              <a:rPr lang="ru-RU" sz="6400" dirty="0" smtClean="0">
                <a:solidFill>
                  <a:srgbClr val="C00000"/>
                </a:solidFill>
              </a:rPr>
              <a:t>лицензий.</a:t>
            </a:r>
          </a:p>
          <a:p>
            <a:pPr marL="109728" indent="0" algn="just">
              <a:lnSpc>
                <a:spcPct val="170000"/>
              </a:lnSpc>
              <a:buNone/>
            </a:pPr>
            <a:endParaRPr lang="ru-RU" sz="6400" dirty="0" smtClean="0"/>
          </a:p>
          <a:p>
            <a:pPr marL="109728" indent="0" algn="just">
              <a:lnSpc>
                <a:spcPct val="170000"/>
              </a:lnSpc>
              <a:buNone/>
            </a:pPr>
            <a:r>
              <a:rPr lang="ru-RU" sz="6400" u="sng" dirty="0" smtClean="0"/>
              <a:t>пункт </a:t>
            </a:r>
            <a:r>
              <a:rPr lang="ru-RU" sz="6400" u="sng" dirty="0">
                <a:solidFill>
                  <a:srgbClr val="C00000"/>
                </a:solidFill>
              </a:rPr>
              <a:t>15</a:t>
            </a:r>
            <a:r>
              <a:rPr lang="ru-RU" sz="6400" u="sng" dirty="0"/>
              <a:t> </a:t>
            </a:r>
            <a:r>
              <a:rPr lang="ru-RU" sz="6400" dirty="0"/>
              <a:t>- При намерении лицензиата </a:t>
            </a:r>
            <a:r>
              <a:rPr lang="ru-RU" sz="6400" dirty="0" smtClean="0"/>
              <a:t>оказывать деятельность по реализации </a:t>
            </a:r>
            <a:r>
              <a:rPr lang="ru-RU" sz="6400" dirty="0">
                <a:solidFill>
                  <a:srgbClr val="C00000"/>
                </a:solidFill>
              </a:rPr>
              <a:t>новых образовательных программ</a:t>
            </a:r>
            <a:r>
              <a:rPr lang="ru-RU" sz="6400" dirty="0"/>
              <a:t>, </a:t>
            </a:r>
            <a:r>
              <a:rPr lang="ru-RU" sz="6400" dirty="0">
                <a:solidFill>
                  <a:srgbClr val="C00000"/>
                </a:solidFill>
              </a:rPr>
              <a:t>не указанных в </a:t>
            </a:r>
            <a:r>
              <a:rPr lang="ru-RU" sz="6400" dirty="0" smtClean="0">
                <a:solidFill>
                  <a:srgbClr val="C00000"/>
                </a:solidFill>
              </a:rPr>
              <a:t>реестре лицензий.</a:t>
            </a:r>
          </a:p>
          <a:p>
            <a:pPr marL="109728" indent="0" algn="just">
              <a:lnSpc>
                <a:spcPct val="120000"/>
              </a:lnSpc>
              <a:buNone/>
            </a:pPr>
            <a:endParaRPr lang="ru-RU" sz="6400" dirty="0">
              <a:solidFill>
                <a:srgbClr val="C00000"/>
              </a:solidFill>
            </a:endParaRPr>
          </a:p>
          <a:p>
            <a:pPr marL="109728" indent="0" algn="ctr">
              <a:lnSpc>
                <a:spcPct val="170000"/>
              </a:lnSpc>
              <a:buNone/>
            </a:pPr>
            <a:r>
              <a:rPr lang="ru-RU" sz="6400" dirty="0" smtClean="0">
                <a:solidFill>
                  <a:srgbClr val="C00000"/>
                </a:solidFill>
              </a:rPr>
              <a:t>Способ подача заявлений - посредством ЕПГУ</a:t>
            </a:r>
          </a:p>
          <a:p>
            <a:pPr marL="109728" indent="0" algn="just"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8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445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Подача заявления через единый портал государственных услуг (</a:t>
            </a:r>
            <a:r>
              <a:rPr lang="ru-RU" dirty="0" smtClean="0">
                <a:solidFill>
                  <a:srgbClr val="C00000"/>
                </a:solidFill>
              </a:rPr>
              <a:t>ЕПГУ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 algn="ctr">
              <a:lnSpc>
                <a:spcPct val="150000"/>
              </a:lnSpc>
              <a:buNone/>
            </a:pPr>
            <a:r>
              <a:rPr lang="ru-RU" sz="1600" dirty="0" smtClean="0"/>
              <a:t>Инструкции по подаче заявления и внесению изменений на официальном сайте Министерства образования Владимирской области</a:t>
            </a:r>
          </a:p>
          <a:p>
            <a:pPr marL="109728" indent="0">
              <a:lnSpc>
                <a:spcPct val="150000"/>
              </a:lnSpc>
              <a:buNone/>
            </a:pPr>
            <a:r>
              <a:rPr lang="en-US" sz="1600" dirty="0">
                <a:hlinkClick r:id="rId2"/>
              </a:rPr>
              <a:t>https://xn--b1afiashkohcid.xn--33-6kcadhwnl3cfdx.xn--</a:t>
            </a:r>
            <a:r>
              <a:rPr lang="en-US" sz="1600" dirty="0" smtClean="0">
                <a:hlinkClick r:id="rId2"/>
              </a:rPr>
              <a:t>p1ai/gosudarstvennye-uslugi/uslugi-okazyvaemye-departamentom-obrazovaniya/346/</a:t>
            </a:r>
            <a:endParaRPr lang="ru-RU" sz="1600" dirty="0" smtClean="0"/>
          </a:p>
          <a:p>
            <a:pPr marL="109728" indent="0">
              <a:lnSpc>
                <a:spcPct val="150000"/>
              </a:lnSpc>
              <a:buNone/>
            </a:pPr>
            <a:endParaRPr lang="ru-RU" sz="1600" dirty="0" smtClean="0">
              <a:solidFill>
                <a:srgbClr val="FF0000"/>
              </a:solidFill>
            </a:endParaRPr>
          </a:p>
          <a:p>
            <a:pPr marL="109728" indent="0" algn="ctr">
              <a:lnSpc>
                <a:spcPct val="150000"/>
              </a:lnSpc>
              <a:buNone/>
            </a:pPr>
            <a:r>
              <a:rPr lang="ru-RU" sz="1600" dirty="0" smtClean="0"/>
              <a:t>Формы документов</a:t>
            </a:r>
            <a:r>
              <a:rPr lang="ru-RU" sz="1600" dirty="0"/>
              <a:t> на официальном сайте Министерства образования Владимирской </a:t>
            </a:r>
            <a:r>
              <a:rPr lang="ru-RU" sz="1600" dirty="0" smtClean="0"/>
              <a:t>области (приказ № 1211 </a:t>
            </a:r>
            <a:r>
              <a:rPr lang="ru-RU" sz="1600" dirty="0"/>
              <a:t>от </a:t>
            </a:r>
            <a:r>
              <a:rPr lang="ru-RU" sz="1600" dirty="0" smtClean="0"/>
              <a:t>16.09.2024 «Об </a:t>
            </a:r>
            <a:r>
              <a:rPr lang="ru-RU" sz="1600" dirty="0"/>
              <a:t>утверждении форм документов, используемых </a:t>
            </a:r>
            <a:r>
              <a:rPr lang="ru-RU" sz="1600" dirty="0" err="1"/>
              <a:t>МОиМП</a:t>
            </a:r>
            <a:r>
              <a:rPr lang="ru-RU" sz="1600" dirty="0"/>
              <a:t> ВО в процессе лицензирования образовательной </a:t>
            </a:r>
            <a:r>
              <a:rPr lang="ru-RU" sz="1600" dirty="0" smtClean="0"/>
              <a:t>деятельности»</a:t>
            </a:r>
            <a:endParaRPr lang="ru-RU" sz="1600" dirty="0"/>
          </a:p>
          <a:p>
            <a:pPr marL="109728" indent="0" algn="ctr">
              <a:lnSpc>
                <a:spcPct val="150000"/>
              </a:lnSpc>
              <a:buNone/>
            </a:pPr>
            <a:endParaRPr lang="ru-RU" sz="1600" dirty="0" smtClean="0"/>
          </a:p>
          <a:p>
            <a:pPr marL="109728" indent="0">
              <a:lnSpc>
                <a:spcPct val="150000"/>
              </a:lnSpc>
              <a:buNone/>
            </a:pPr>
            <a:r>
              <a:rPr lang="en-US" sz="1600" dirty="0">
                <a:hlinkClick r:id="rId3"/>
              </a:rPr>
              <a:t>https://xn--b1afiashkohcid.xn--33-6kcadhwnl3cfdx.xn--p1ai/gosudarstvennye-uslugi/uslugi-okazyvaemye-departamentom-obrazovaniya/337/76160</a:t>
            </a:r>
            <a:r>
              <a:rPr lang="en-US" sz="1600" dirty="0" smtClean="0">
                <a:hlinkClick r:id="rId3"/>
              </a:rPr>
              <a:t>/</a:t>
            </a:r>
            <a:endParaRPr lang="ru-RU" sz="1600" dirty="0" smtClean="0"/>
          </a:p>
          <a:p>
            <a:pPr marL="109728" indent="0">
              <a:lnSpc>
                <a:spcPct val="150000"/>
              </a:lnSpc>
              <a:buNone/>
            </a:pPr>
            <a:endParaRPr lang="ru-RU" sz="1600" dirty="0"/>
          </a:p>
          <a:p>
            <a:pPr marL="109728" indent="0">
              <a:lnSpc>
                <a:spcPct val="150000"/>
              </a:lnSpc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679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Внесение изменений в реестр лицензий на осуществление образовательной деятельности: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1600" dirty="0" smtClean="0"/>
              <a:t>изменение </a:t>
            </a:r>
            <a:r>
              <a:rPr lang="ru-RU" sz="1600" dirty="0"/>
              <a:t>адреса места </a:t>
            </a:r>
            <a:r>
              <a:rPr lang="ru-RU" sz="1600" dirty="0" smtClean="0"/>
              <a:t>нахождения;</a:t>
            </a:r>
          </a:p>
          <a:p>
            <a:pPr marL="109728" indent="0">
              <a:buNone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изменение </a:t>
            </a:r>
            <a:r>
              <a:rPr lang="ru-RU" sz="1600" dirty="0"/>
              <a:t>наименования </a:t>
            </a:r>
            <a:r>
              <a:rPr lang="ru-RU" sz="1600" dirty="0" smtClean="0"/>
              <a:t>организации;</a:t>
            </a:r>
          </a:p>
          <a:p>
            <a:pPr marL="109728" indent="0">
              <a:buNone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реорганизация </a:t>
            </a:r>
            <a:r>
              <a:rPr lang="ru-RU" sz="1600" dirty="0"/>
              <a:t>в форме </a:t>
            </a:r>
            <a:r>
              <a:rPr lang="ru-RU" sz="1600" dirty="0" smtClean="0"/>
              <a:t>преобразования;</a:t>
            </a:r>
          </a:p>
          <a:p>
            <a:pPr marL="109728" indent="0">
              <a:buNone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реорганизация </a:t>
            </a:r>
            <a:r>
              <a:rPr lang="ru-RU" sz="1600" dirty="0"/>
              <a:t>в форме присоединения головной </a:t>
            </a:r>
            <a:r>
              <a:rPr lang="ru-RU" sz="1600" dirty="0" smtClean="0"/>
              <a:t>организации;</a:t>
            </a:r>
          </a:p>
          <a:p>
            <a:pPr marL="109728" indent="0">
              <a:buNone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реорганизация </a:t>
            </a:r>
            <a:r>
              <a:rPr lang="ru-RU" sz="1600" dirty="0"/>
              <a:t>в форме присоединения </a:t>
            </a:r>
            <a:r>
              <a:rPr lang="ru-RU" sz="1600" dirty="0" smtClean="0"/>
              <a:t>услуг;</a:t>
            </a:r>
          </a:p>
          <a:p>
            <a:pPr marL="109728" indent="0">
              <a:buNone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реорганизация </a:t>
            </a:r>
            <a:r>
              <a:rPr lang="ru-RU" sz="1600" dirty="0"/>
              <a:t>в форме присоединения </a:t>
            </a:r>
            <a:r>
              <a:rPr lang="ru-RU" sz="1600" dirty="0" smtClean="0"/>
              <a:t>филиала;</a:t>
            </a:r>
          </a:p>
          <a:p>
            <a:pPr marL="109728" indent="0">
              <a:buNone/>
            </a:pPr>
            <a:endParaRPr lang="ru-RU" sz="1600" dirty="0" smtClean="0"/>
          </a:p>
          <a:p>
            <a:pPr>
              <a:buFontTx/>
              <a:buChar char="-"/>
            </a:pPr>
            <a:r>
              <a:rPr lang="ru-RU" sz="1600" dirty="0" smtClean="0"/>
              <a:t>реорганизация </a:t>
            </a:r>
            <a:r>
              <a:rPr lang="ru-RU" sz="1600" dirty="0"/>
              <a:t>в форме </a:t>
            </a:r>
            <a:r>
              <a:rPr lang="ru-RU" sz="1600" dirty="0" smtClean="0"/>
              <a:t>слияния.</a:t>
            </a:r>
          </a:p>
          <a:p>
            <a:pPr marL="109728" indent="0" algn="ctr">
              <a:lnSpc>
                <a:spcPct val="170000"/>
              </a:lnSpc>
              <a:buNone/>
            </a:pPr>
            <a:r>
              <a:rPr lang="ru-RU" sz="1600" dirty="0" smtClean="0">
                <a:solidFill>
                  <a:srgbClr val="C00000"/>
                </a:solidFill>
              </a:rPr>
              <a:t>По направлению в лицензирующий орган уведомления с подтверждающими документами данного изменения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4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Сроки предоставления государственной услуги</a:t>
            </a:r>
            <a:br>
              <a:rPr lang="ru-RU" sz="2800" dirty="0"/>
            </a:br>
            <a:r>
              <a:rPr lang="ru-RU" sz="1800" dirty="0"/>
              <a:t>(п. 18 Положения о лицензировании образовательной деятельности)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ru-RU" sz="2000" u="sng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5 </a:t>
            </a:r>
            <a:r>
              <a:rPr lang="ru-RU" sz="2000" u="sng" dirty="0">
                <a:solidFill>
                  <a:srgbClr val="C00000"/>
                </a:solidFill>
                <a:cs typeface="Times New Roman" panose="02020603050405020304" pitchFamily="18" charset="0"/>
              </a:rPr>
              <a:t>рабочих дней:</a:t>
            </a:r>
          </a:p>
          <a:p>
            <a:pPr algn="ctr">
              <a:buFont typeface="Wingdings" pitchFamily="2" charset="2"/>
              <a:buChar char="ü"/>
            </a:pPr>
            <a:r>
              <a:rPr lang="ru-RU" sz="2000" dirty="0" smtClean="0">
                <a:cs typeface="Times New Roman" panose="02020603050405020304" pitchFamily="18" charset="0"/>
              </a:rPr>
              <a:t>получение лицензии</a:t>
            </a:r>
            <a:endParaRPr lang="ru-RU" sz="2000" dirty="0">
              <a:cs typeface="Times New Roman" panose="02020603050405020304" pitchFamily="18" charset="0"/>
            </a:endParaRPr>
          </a:p>
          <a:p>
            <a:pPr algn="ctr">
              <a:buFont typeface="Wingdings" pitchFamily="2" charset="2"/>
              <a:buChar char="ü"/>
            </a:pPr>
            <a:r>
              <a:rPr lang="ru-RU" sz="2000" dirty="0" smtClean="0">
                <a:cs typeface="Times New Roman" panose="02020603050405020304" pitchFamily="18" charset="0"/>
              </a:rPr>
              <a:t>внесение изменений в ЕРУЛ </a:t>
            </a:r>
          </a:p>
          <a:p>
            <a:pPr marL="109728" indent="0" algn="ctr">
              <a:buNone/>
            </a:pPr>
            <a:r>
              <a:rPr lang="ru-RU" sz="1400" dirty="0" smtClean="0">
                <a:cs typeface="Times New Roman" panose="02020603050405020304" pitchFamily="18" charset="0"/>
              </a:rPr>
              <a:t>(при </a:t>
            </a:r>
            <a:r>
              <a:rPr lang="ru-RU" sz="1400" dirty="0">
                <a:cs typeface="Times New Roman" panose="02020603050405020304" pitchFamily="18" charset="0"/>
              </a:rPr>
              <a:t>намерении лицензиата осуществлять лицензируемую деятельность </a:t>
            </a:r>
            <a:endParaRPr lang="ru-RU" sz="1400" dirty="0" smtClean="0"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1400" dirty="0" smtClean="0">
                <a:cs typeface="Times New Roman" panose="02020603050405020304" pitchFamily="18" charset="0"/>
              </a:rPr>
              <a:t>по </a:t>
            </a:r>
            <a:r>
              <a:rPr lang="ru-RU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адресу</a:t>
            </a:r>
            <a:r>
              <a:rPr lang="ru-RU" sz="1400" dirty="0">
                <a:cs typeface="Times New Roman" panose="02020603050405020304" pitchFamily="18" charset="0"/>
              </a:rPr>
              <a:t> места ее осуществления, </a:t>
            </a:r>
            <a:endParaRPr lang="ru-RU" sz="1400" dirty="0" smtClean="0"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1400" dirty="0" smtClean="0"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филиале</a:t>
            </a:r>
            <a:r>
              <a:rPr lang="ru-RU" sz="1400" dirty="0"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cs typeface="Times New Roman" panose="02020603050405020304" pitchFamily="18" charset="0"/>
              </a:rPr>
              <a:t>оказывать </a:t>
            </a:r>
            <a:r>
              <a:rPr lang="ru-RU" sz="1400" dirty="0">
                <a:cs typeface="Times New Roman" panose="02020603050405020304" pitchFamily="18" charset="0"/>
              </a:rPr>
              <a:t>деятельность по </a:t>
            </a:r>
            <a:endParaRPr lang="ru-RU" sz="1400" dirty="0" smtClean="0"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1400" dirty="0" smtClean="0">
                <a:cs typeface="Times New Roman" panose="02020603050405020304" pitchFamily="18" charset="0"/>
              </a:rPr>
              <a:t>реализации </a:t>
            </a:r>
            <a:r>
              <a:rPr lang="ru-RU" sz="1400" dirty="0">
                <a:cs typeface="Times New Roman" panose="02020603050405020304" pitchFamily="18" charset="0"/>
              </a:rPr>
              <a:t>новых образовательных </a:t>
            </a:r>
            <a:r>
              <a:rPr lang="ru-RU" sz="1400" dirty="0">
                <a:solidFill>
                  <a:srgbClr val="C00000"/>
                </a:solidFill>
                <a:cs typeface="Times New Roman" panose="02020603050405020304" pitchFamily="18" charset="0"/>
              </a:rPr>
              <a:t>программ</a:t>
            </a:r>
            <a:r>
              <a:rPr lang="ru-RU" sz="1400" dirty="0">
                <a:cs typeface="Times New Roman" panose="02020603050405020304" pitchFamily="18" charset="0"/>
              </a:rPr>
              <a:t>, не указанных в реестре </a:t>
            </a:r>
            <a:r>
              <a:rPr lang="ru-RU" sz="1400" dirty="0" smtClean="0">
                <a:cs typeface="Times New Roman" panose="02020603050405020304" pitchFamily="18" charset="0"/>
              </a:rPr>
              <a:t>лицензий)</a:t>
            </a:r>
            <a:endParaRPr lang="ru-RU" sz="1400" dirty="0"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endParaRPr lang="ru-RU" sz="1800" dirty="0"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1800" u="sng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3 </a:t>
            </a:r>
            <a:r>
              <a:rPr lang="ru-RU" sz="1800" u="sng" dirty="0">
                <a:solidFill>
                  <a:srgbClr val="C00000"/>
                </a:solidFill>
                <a:cs typeface="Times New Roman" panose="02020603050405020304" pitchFamily="18" charset="0"/>
              </a:rPr>
              <a:t>рабочих дня:</a:t>
            </a:r>
          </a:p>
          <a:p>
            <a:pPr algn="ctr">
              <a:buFont typeface="Wingdings" pitchFamily="2" charset="2"/>
              <a:buChar char="ü"/>
            </a:pPr>
            <a:r>
              <a:rPr lang="ru-RU" sz="1800" dirty="0"/>
              <a:t>изменение адреса места </a:t>
            </a:r>
            <a:r>
              <a:rPr lang="ru-RU" sz="1800" dirty="0" smtClean="0"/>
              <a:t>нахождения</a:t>
            </a:r>
            <a:endParaRPr lang="ru-RU" sz="1800" dirty="0"/>
          </a:p>
          <a:p>
            <a:pPr algn="ctr">
              <a:buFont typeface="Wingdings" pitchFamily="2" charset="2"/>
              <a:buChar char="ü"/>
            </a:pPr>
            <a:r>
              <a:rPr lang="ru-RU" sz="1800" dirty="0"/>
              <a:t>изменение наименования </a:t>
            </a:r>
            <a:r>
              <a:rPr lang="ru-RU" sz="1800" dirty="0" smtClean="0"/>
              <a:t>организации</a:t>
            </a:r>
            <a:endParaRPr lang="ru-RU" sz="1800" dirty="0"/>
          </a:p>
          <a:p>
            <a:pPr algn="ctr">
              <a:buFont typeface="Wingdings" pitchFamily="2" charset="2"/>
              <a:buChar char="ü"/>
            </a:pPr>
            <a:r>
              <a:rPr lang="ru-RU" sz="1800" dirty="0" smtClean="0"/>
              <a:t>реорганизация (все виды)</a:t>
            </a:r>
          </a:p>
          <a:p>
            <a:pPr algn="ctr">
              <a:buFont typeface="Wingdings" pitchFamily="2" charset="2"/>
              <a:buChar char="ü"/>
            </a:pPr>
            <a:r>
              <a:rPr lang="ru-RU" sz="1800" dirty="0" smtClean="0">
                <a:cs typeface="Times New Roman" panose="02020603050405020304" pitchFamily="18" charset="0"/>
              </a:rPr>
              <a:t>прекращение действия лицензии</a:t>
            </a:r>
            <a:endParaRPr lang="ru-RU" sz="1800" dirty="0"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602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/>
          <a:lstStyle/>
          <a:p>
            <a:pPr algn="ctr"/>
            <a:r>
              <a:rPr lang="ru-RU" dirty="0" smtClean="0"/>
              <a:t>Выписка из реестра лицензий</a:t>
            </a:r>
            <a:endParaRPr lang="ru-RU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517993" cy="493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16" y="1556792"/>
            <a:ext cx="3573497" cy="493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21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en-US" sz="1600" dirty="0"/>
              <a:t>https://obrnadzor.gov.ru/gosudarstvennye-uslugi-i-funkczii/gosudarstvennye-uslugi/liczenzirovanie-obrazovatelnoj-deyatelnosti/svodnyj-reestr-liczenzij/</a:t>
            </a:r>
            <a:endParaRPr lang="ru-RU" sz="16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7839630" cy="451299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4067944" y="5229200"/>
            <a:ext cx="115212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8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23928" y="3356992"/>
            <a:ext cx="792088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804248" y="4437112"/>
            <a:ext cx="648072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15" y="1100339"/>
            <a:ext cx="8316924" cy="494535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 6"/>
          <p:cNvSpPr/>
          <p:nvPr/>
        </p:nvSpPr>
        <p:spPr>
          <a:xfrm>
            <a:off x="3707904" y="3573016"/>
            <a:ext cx="918102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876256" y="4509120"/>
            <a:ext cx="1152128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83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822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7094269" cy="5328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6156176" y="5301208"/>
            <a:ext cx="1512168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2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/>
          <a:lstStyle/>
          <a:p>
            <a:pPr algn="ctr"/>
            <a:r>
              <a:rPr lang="ru-RU" dirty="0" smtClean="0"/>
              <a:t>Выписка из реестра лицензий</a:t>
            </a:r>
            <a:endParaRPr lang="ru-RU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3517993" cy="493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16" y="1556792"/>
            <a:ext cx="3573497" cy="493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2267744" y="3429000"/>
            <a:ext cx="115212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7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/>
          <a:lstStyle/>
          <a:p>
            <a:pPr marL="109728" indent="0" algn="ctr">
              <a:buNone/>
            </a:pPr>
            <a:r>
              <a:rPr lang="ru-RU" sz="2400" b="1" dirty="0"/>
              <a:t>Постановление Правительства РФ </a:t>
            </a:r>
            <a:br>
              <a:rPr lang="ru-RU" sz="2400" b="1" dirty="0"/>
            </a:br>
            <a:r>
              <a:rPr lang="ru-RU" sz="2400" b="1" dirty="0"/>
              <a:t>от </a:t>
            </a:r>
            <a:r>
              <a:rPr lang="ru-RU" sz="2400" b="1" dirty="0">
                <a:solidFill>
                  <a:srgbClr val="C00000"/>
                </a:solidFill>
              </a:rPr>
              <a:t>18.09.2020 </a:t>
            </a:r>
            <a:r>
              <a:rPr lang="ru-RU" sz="2400" b="1" dirty="0" smtClean="0">
                <a:solidFill>
                  <a:srgbClr val="C00000"/>
                </a:solidFill>
              </a:rPr>
              <a:t>№ 1490 </a:t>
            </a:r>
          </a:p>
          <a:p>
            <a:pPr marL="109728" indent="0" algn="ctr">
              <a:buNone/>
            </a:pPr>
            <a:r>
              <a:rPr lang="ru-RU" sz="2400" dirty="0">
                <a:solidFill>
                  <a:srgbClr val="C00000"/>
                </a:solidFill>
              </a:rPr>
              <a:t/>
            </a:r>
            <a:br>
              <a:rPr lang="ru-RU" sz="2400" dirty="0">
                <a:solidFill>
                  <a:srgbClr val="C00000"/>
                </a:solidFill>
              </a:rPr>
            </a:br>
            <a:r>
              <a:rPr lang="ru-RU" sz="2400" dirty="0"/>
              <a:t>«Об утверждении </a:t>
            </a:r>
            <a:br>
              <a:rPr lang="ru-RU" sz="2400" dirty="0"/>
            </a:br>
            <a:r>
              <a:rPr lang="ru-RU" sz="2400" dirty="0"/>
              <a:t> Положения о лицензировании образовательной деятельности»</a:t>
            </a:r>
            <a:br>
              <a:rPr lang="ru-RU" sz="2400" dirty="0"/>
            </a:br>
            <a:endParaRPr lang="ru-RU" sz="2400" dirty="0" smtClean="0"/>
          </a:p>
          <a:p>
            <a:pPr marL="109728" indent="0" algn="ctr"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>
                <a:solidFill>
                  <a:srgbClr val="C00000"/>
                </a:solidFill>
              </a:rPr>
              <a:t>пункт 7</a:t>
            </a:r>
            <a:r>
              <a:rPr lang="ru-RU" sz="2400" dirty="0"/>
              <a:t> </a:t>
            </a:r>
            <a:r>
              <a:rPr lang="ru-RU" sz="2400" dirty="0" smtClean="0"/>
              <a:t>   Лицензионные требования к лицензиату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2487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24136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Наличие </a:t>
            </a:r>
            <a:r>
              <a:rPr lang="ru-RU" sz="1800" dirty="0">
                <a:solidFill>
                  <a:srgbClr val="C00000"/>
                </a:solidFill>
              </a:rPr>
              <a:t>на праве собственности </a:t>
            </a:r>
            <a:r>
              <a:rPr lang="ru-RU" sz="1800" dirty="0">
                <a:solidFill>
                  <a:schemeClr val="tx1"/>
                </a:solidFill>
              </a:rPr>
              <a:t>или ином законном основании </a:t>
            </a:r>
            <a:r>
              <a:rPr lang="ru-RU" sz="1800" dirty="0">
                <a:solidFill>
                  <a:srgbClr val="C00000"/>
                </a:solidFill>
              </a:rPr>
              <a:t>зданий, строений,  сооружений,  помещений</a:t>
            </a:r>
            <a:r>
              <a:rPr lang="ru-RU" sz="1800" dirty="0"/>
              <a:t>,  необходимых для осуществления образовательной  деятельности по образовательным программам, указанным в лицензии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456384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1600" dirty="0"/>
              <a:t>в</a:t>
            </a:r>
            <a:r>
              <a:rPr lang="ru-RU" sz="1600" dirty="0" smtClean="0"/>
              <a:t>ыписка </a:t>
            </a:r>
            <a:r>
              <a:rPr lang="ru-RU" sz="1600" dirty="0"/>
              <a:t>из Единого государственного реестра недвижимости об основных характеристиках и зарегистрированных правах на объект </a:t>
            </a:r>
            <a:r>
              <a:rPr lang="ru-RU" sz="1600" dirty="0" smtClean="0"/>
              <a:t>недвижимости (ЕГРН);</a:t>
            </a:r>
          </a:p>
          <a:p>
            <a:pPr marL="109728" indent="0" algn="just">
              <a:buNone/>
            </a:pPr>
            <a:endParaRPr lang="ru-RU" sz="1600" dirty="0" smtClean="0"/>
          </a:p>
          <a:p>
            <a:pPr marL="109728" indent="0" algn="just">
              <a:buNone/>
            </a:pPr>
            <a:r>
              <a:rPr lang="ru-RU" sz="1600" dirty="0" smtClean="0"/>
              <a:t>-  договор </a:t>
            </a:r>
            <a:r>
              <a:rPr lang="ru-RU" sz="1600" dirty="0"/>
              <a:t>аренды (субаренды), заключенные на срок до </a:t>
            </a:r>
            <a:r>
              <a:rPr lang="ru-RU" sz="1600" dirty="0" smtClean="0"/>
              <a:t>года;</a:t>
            </a:r>
            <a:endParaRPr lang="ru-RU" sz="1600" dirty="0"/>
          </a:p>
          <a:p>
            <a:pPr marL="109728" indent="0" algn="just">
              <a:buNone/>
            </a:pPr>
            <a:endParaRPr lang="ru-RU" sz="1600" dirty="0"/>
          </a:p>
          <a:p>
            <a:pPr algn="just">
              <a:buFontTx/>
              <a:buChar char="-"/>
            </a:pPr>
            <a:r>
              <a:rPr lang="ru-RU" sz="1600" dirty="0" smtClean="0"/>
              <a:t>договор </a:t>
            </a:r>
            <a:r>
              <a:rPr lang="ru-RU" sz="1600" dirty="0"/>
              <a:t>безвозмездного пользования, подтверждающие наличие </a:t>
            </a:r>
            <a:r>
              <a:rPr lang="ru-RU" sz="1600" dirty="0" smtClean="0"/>
              <a:t>у организации   </a:t>
            </a:r>
          </a:p>
          <a:p>
            <a:pPr marL="109728" indent="0" algn="just">
              <a:buNone/>
            </a:pPr>
            <a:r>
              <a:rPr lang="ru-RU" sz="1600" dirty="0"/>
              <a:t> </a:t>
            </a:r>
            <a:r>
              <a:rPr lang="ru-RU" sz="1600" dirty="0" smtClean="0"/>
              <a:t>    на  законном  основании зданий</a:t>
            </a:r>
            <a:r>
              <a:rPr lang="ru-RU" sz="1600" dirty="0"/>
              <a:t>, строений, </a:t>
            </a:r>
            <a:r>
              <a:rPr lang="ru-RU" sz="1600" dirty="0" smtClean="0"/>
              <a:t>помещений, </a:t>
            </a:r>
            <a:r>
              <a:rPr lang="ru-RU" sz="1600" dirty="0"/>
              <a:t>необходимых </a:t>
            </a:r>
            <a:r>
              <a:rPr lang="ru-RU" sz="1600" dirty="0" smtClean="0"/>
              <a:t> для   </a:t>
            </a:r>
          </a:p>
          <a:p>
            <a:pPr marL="109728" indent="0" algn="just">
              <a:buNone/>
            </a:pPr>
            <a:r>
              <a:rPr lang="ru-RU" sz="1600" dirty="0"/>
              <a:t> </a:t>
            </a:r>
            <a:r>
              <a:rPr lang="ru-RU" sz="1600" dirty="0" smtClean="0"/>
              <a:t>    осуществления  </a:t>
            </a:r>
            <a:r>
              <a:rPr lang="ru-RU" sz="1600" dirty="0"/>
              <a:t>образовательной деятельности по реализуемым в соответствии </a:t>
            </a:r>
            <a:r>
              <a:rPr lang="ru-RU" sz="1600" dirty="0" smtClean="0"/>
              <a:t>   </a:t>
            </a:r>
          </a:p>
          <a:p>
            <a:pPr marL="109728" indent="0" algn="just">
              <a:buNone/>
            </a:pPr>
            <a:r>
              <a:rPr lang="ru-RU" sz="1600" dirty="0"/>
              <a:t> </a:t>
            </a:r>
            <a:r>
              <a:rPr lang="ru-RU" sz="1600" dirty="0" smtClean="0"/>
              <a:t>    с  </a:t>
            </a:r>
            <a:r>
              <a:rPr lang="ru-RU" sz="1600" dirty="0"/>
              <a:t>лицензией образовательным </a:t>
            </a:r>
            <a:r>
              <a:rPr lang="ru-RU" sz="1600" dirty="0" smtClean="0"/>
              <a:t>программам (согласованный с собственником).</a:t>
            </a:r>
            <a:endParaRPr lang="ru-RU" sz="1600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22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Наличие </a:t>
            </a:r>
            <a:r>
              <a:rPr lang="ru-RU" sz="1800" dirty="0">
                <a:solidFill>
                  <a:srgbClr val="C00000"/>
                </a:solidFill>
              </a:rPr>
              <a:t>материально-технического обеспечения </a:t>
            </a:r>
            <a:r>
              <a:rPr lang="ru-RU" sz="1800" dirty="0"/>
              <a:t>образовательной деятельности, оборудование  помещений, необходимых для осуществления образовательной деятельности по реализуемым образовательным программам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153648"/>
          </a:xfrm>
        </p:spPr>
        <p:txBody>
          <a:bodyPr>
            <a:normAutofit/>
          </a:bodyPr>
          <a:lstStyle/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</a:pPr>
            <a:r>
              <a:rPr lang="ru-RU" altLang="ru-RU" sz="1800" dirty="0" smtClean="0">
                <a:solidFill>
                  <a:srgbClr val="000000"/>
                </a:solidFill>
                <a:cs typeface="Times New Roman" pitchFamily="18" charset="0"/>
              </a:rPr>
              <a:t>-   </a:t>
            </a:r>
            <a:r>
              <a:rPr lang="ru-RU" altLang="ru-RU" sz="1600" dirty="0" smtClean="0">
                <a:solidFill>
                  <a:srgbClr val="000000"/>
                </a:solidFill>
                <a:cs typeface="Times New Roman" pitchFamily="18" charset="0"/>
              </a:rPr>
              <a:t>перечень  оборудования,  оснащение  кабинетов</a:t>
            </a:r>
            <a:r>
              <a:rPr lang="ru-RU" altLang="ru-RU" sz="1600" dirty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ru-RU" altLang="ru-RU" sz="1600" dirty="0" smtClean="0">
                <a:solidFill>
                  <a:srgbClr val="000000"/>
                </a:solidFill>
                <a:cs typeface="Times New Roman" pitchFamily="18" charset="0"/>
              </a:rPr>
              <a:t> используемых  помещений;</a:t>
            </a:r>
            <a:endParaRPr lang="ru-RU" altLang="ru-RU" sz="1600" b="1" dirty="0">
              <a:solidFill>
                <a:srgbClr val="000000"/>
              </a:solidFill>
              <a:cs typeface="Times New Roman" pitchFamily="18" charset="0"/>
            </a:endParaRP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</a:pPr>
            <a:r>
              <a:rPr lang="ru-RU" altLang="ru-RU" sz="1600" dirty="0" smtClean="0">
                <a:solidFill>
                  <a:prstClr val="black"/>
                </a:solidFill>
                <a:cs typeface="Times New Roman" pitchFamily="18" charset="0"/>
              </a:rPr>
              <a:t>-    обеспечение </a:t>
            </a:r>
            <a:r>
              <a:rPr lang="ru-RU" altLang="ru-RU" sz="1600" dirty="0">
                <a:solidFill>
                  <a:prstClr val="black"/>
                </a:solidFill>
                <a:cs typeface="Times New Roman" pitchFamily="18" charset="0"/>
              </a:rPr>
              <a:t>практики вождения (автодром, договор аренды с </a:t>
            </a:r>
            <a:r>
              <a:rPr lang="ru-RU" altLang="ru-RU" sz="1600" dirty="0" smtClean="0">
                <a:solidFill>
                  <a:prstClr val="black"/>
                </a:solidFill>
                <a:cs typeface="Times New Roman" pitchFamily="18" charset="0"/>
              </a:rPr>
              <a:t>графиком   </a:t>
            </a: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</a:pPr>
            <a:r>
              <a:rPr lang="ru-RU" altLang="ru-RU" sz="1600" dirty="0">
                <a:solidFill>
                  <a:prstClr val="black"/>
                </a:solidFill>
                <a:cs typeface="Times New Roman" pitchFamily="18" charset="0"/>
              </a:rPr>
              <a:t> </a:t>
            </a:r>
            <a:r>
              <a:rPr lang="ru-RU" altLang="ru-RU" sz="1600" dirty="0" smtClean="0">
                <a:solidFill>
                  <a:prstClr val="black"/>
                </a:solidFill>
                <a:cs typeface="Times New Roman" pitchFamily="18" charset="0"/>
              </a:rPr>
              <a:t>     использования);</a:t>
            </a:r>
            <a:endParaRPr lang="ru-RU" altLang="ru-RU" sz="1600" dirty="0">
              <a:solidFill>
                <a:prstClr val="black"/>
              </a:solidFill>
              <a:cs typeface="Times New Roman" pitchFamily="18" charset="0"/>
            </a:endParaRPr>
          </a:p>
          <a:p>
            <a:pPr lvl="0" algn="just">
              <a:buFontTx/>
              <a:buChar char="-"/>
            </a:pPr>
            <a:r>
              <a:rPr lang="ru-RU" altLang="ru-RU" sz="1600" b="1" dirty="0" smtClean="0">
                <a:solidFill>
                  <a:prstClr val="black"/>
                </a:solidFill>
                <a:cs typeface="Times New Roman" pitchFamily="18" charset="0"/>
              </a:rPr>
              <a:t>заключение </a:t>
            </a:r>
            <a:r>
              <a:rPr lang="ru-RU" altLang="ru-RU" sz="1600" b="1" dirty="0">
                <a:solidFill>
                  <a:prstClr val="black"/>
                </a:solidFill>
                <a:cs typeface="Times New Roman" pitchFamily="18" charset="0"/>
              </a:rPr>
              <a:t>Государственной инспекции безопасности дорожного  движения </a:t>
            </a:r>
            <a:r>
              <a:rPr lang="ru-RU" altLang="ru-RU" sz="1600" dirty="0">
                <a:solidFill>
                  <a:prstClr val="black"/>
                </a:solidFill>
                <a:cs typeface="Times New Roman" pitchFamily="18" charset="0"/>
              </a:rPr>
              <a:t>Министерства внутренних дел Российской Федерации </a:t>
            </a:r>
            <a:r>
              <a:rPr lang="ru-RU" altLang="ru-RU" sz="1600" dirty="0" smtClean="0">
                <a:solidFill>
                  <a:prstClr val="black"/>
                </a:solidFill>
                <a:cs typeface="Times New Roman" pitchFamily="18" charset="0"/>
              </a:rPr>
              <a:t>                        </a:t>
            </a:r>
            <a:r>
              <a:rPr lang="ru-RU" altLang="ru-RU" sz="1600" b="1" dirty="0" smtClean="0">
                <a:solidFill>
                  <a:prstClr val="black"/>
                </a:solidFill>
                <a:cs typeface="Times New Roman" pitchFamily="18" charset="0"/>
              </a:rPr>
              <a:t>о </a:t>
            </a:r>
            <a:r>
              <a:rPr lang="ru-RU" altLang="ru-RU" sz="1600" b="1" dirty="0">
                <a:solidFill>
                  <a:prstClr val="black"/>
                </a:solidFill>
                <a:cs typeface="Times New Roman" pitchFamily="18" charset="0"/>
              </a:rPr>
              <a:t>соответствии учебно-материальной базы организации установленным  требованиям</a:t>
            </a:r>
            <a:r>
              <a:rPr lang="ru-RU" altLang="ru-RU" sz="1600" dirty="0">
                <a:solidFill>
                  <a:prstClr val="black"/>
                </a:solidFill>
                <a:cs typeface="Times New Roman" pitchFamily="18" charset="0"/>
              </a:rPr>
              <a:t> программы подготовки (переподготовки) водителей  автомототранспортных средств, трамваев и троллейбусов, согласованные с Государственной инспекцией безопасности  дорожного движения Министерства внутренних дел Российской  </a:t>
            </a:r>
            <a:r>
              <a:rPr lang="ru-RU" altLang="ru-RU" sz="1600" dirty="0" smtClean="0">
                <a:solidFill>
                  <a:prstClr val="black"/>
                </a:solidFill>
                <a:cs typeface="Times New Roman" pitchFamily="18" charset="0"/>
              </a:rPr>
              <a:t>Федерации.</a:t>
            </a:r>
          </a:p>
          <a:p>
            <a:pPr marL="109728" lvl="0" indent="0" algn="just">
              <a:buNone/>
            </a:pPr>
            <a:endParaRPr lang="ru-RU" altLang="ru-RU" sz="1600" dirty="0">
              <a:solidFill>
                <a:prstClr val="black"/>
              </a:solidFill>
              <a:cs typeface="Times New Roman" pitchFamily="18" charset="0"/>
            </a:endParaRPr>
          </a:p>
          <a:p>
            <a:pPr marL="109728" indent="0" algn="r">
              <a:buNone/>
            </a:pPr>
            <a:r>
              <a:rPr lang="ru-RU" sz="1400" dirty="0" smtClean="0"/>
              <a:t>Письмо </a:t>
            </a:r>
            <a:r>
              <a:rPr lang="ru-RU" sz="1400" dirty="0" err="1" smtClean="0"/>
              <a:t>Рособрнадзора</a:t>
            </a:r>
            <a:r>
              <a:rPr lang="ru-RU" sz="1400" dirty="0" smtClean="0"/>
              <a:t> от </a:t>
            </a:r>
            <a:r>
              <a:rPr lang="ru-RU" sz="1400" b="1" dirty="0" smtClean="0"/>
              <a:t>02.07.2024 № 02-178 </a:t>
            </a:r>
          </a:p>
          <a:p>
            <a:pPr marL="109728" indent="0" algn="r">
              <a:buNone/>
            </a:pPr>
            <a:r>
              <a:rPr lang="ru-RU" sz="1400" dirty="0" smtClean="0"/>
              <a:t>«Об обязанности автошкол иметь заключение </a:t>
            </a:r>
          </a:p>
          <a:p>
            <a:pPr marL="109728" indent="0" algn="r">
              <a:buNone/>
            </a:pPr>
            <a:r>
              <a:rPr lang="ru-RU" sz="1400" dirty="0" smtClean="0"/>
              <a:t>о соответствии учебно-материальной базы требованиям»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396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>Наличие </a:t>
            </a:r>
            <a:r>
              <a:rPr lang="ru-RU" sz="1800" dirty="0">
                <a:solidFill>
                  <a:srgbClr val="C00000"/>
                </a:solidFill>
              </a:rPr>
              <a:t>разработанных и утвержденных организацией</a:t>
            </a:r>
            <a:r>
              <a:rPr lang="ru-RU" sz="1800" dirty="0"/>
              <a:t>, осуществляющей образовательную  </a:t>
            </a:r>
            <a:r>
              <a:rPr lang="ru-RU" sz="1800" dirty="0" smtClean="0"/>
              <a:t>деятельность, </a:t>
            </a:r>
            <a:r>
              <a:rPr lang="ru-RU" sz="1800" dirty="0" smtClean="0">
                <a:solidFill>
                  <a:srgbClr val="C00000"/>
                </a:solidFill>
              </a:rPr>
              <a:t>образовательных </a:t>
            </a:r>
            <a:r>
              <a:rPr lang="ru-RU" sz="1800" dirty="0">
                <a:solidFill>
                  <a:srgbClr val="C00000"/>
                </a:solidFill>
              </a:rPr>
              <a:t>программ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968552"/>
          </a:xfrm>
        </p:spPr>
        <p:txBody>
          <a:bodyPr>
            <a:normAutofit fontScale="25000" lnSpcReduction="20000"/>
          </a:bodyPr>
          <a:lstStyle/>
          <a:p>
            <a:pPr marL="58738" indent="0" algn="just">
              <a:spcBef>
                <a:spcPts val="338"/>
              </a:spcBef>
              <a:buClrTx/>
              <a:buNone/>
              <a:tabLst>
                <a:tab pos="550863" algn="l"/>
                <a:tab pos="1876425" algn="l"/>
                <a:tab pos="2001838" algn="l"/>
              </a:tabLst>
              <a:defRPr/>
            </a:pPr>
            <a:r>
              <a:rPr lang="ru-RU" dirty="0" smtClean="0">
                <a:cs typeface="Times New Roman" panose="02020603050405020304" pitchFamily="18" charset="0"/>
              </a:rPr>
              <a:t>-  </a:t>
            </a:r>
            <a:r>
              <a:rPr lang="ru-RU" sz="4800" dirty="0" smtClean="0">
                <a:cs typeface="Times New Roman" panose="02020603050405020304" pitchFamily="18" charset="0"/>
              </a:rPr>
              <a:t>самостоятельно </a:t>
            </a:r>
            <a:r>
              <a:rPr lang="ru-RU" sz="4800" dirty="0">
                <a:cs typeface="Times New Roman" panose="02020603050405020304" pitchFamily="18" charset="0"/>
              </a:rPr>
              <a:t>разработанные и утвержденные организацией образовательные </a:t>
            </a:r>
            <a:r>
              <a:rPr lang="ru-RU" sz="4800" b="1" dirty="0">
                <a:cs typeface="Times New Roman" panose="02020603050405020304" pitchFamily="18" charset="0"/>
              </a:rPr>
              <a:t>программы </a:t>
            </a:r>
            <a:r>
              <a:rPr lang="ru-RU" altLang="ru-RU" sz="4800" b="1" dirty="0">
                <a:cs typeface="Times New Roman" pitchFamily="18" charset="0"/>
              </a:rPr>
              <a:t>подготовки (переподготовки)  водителей</a:t>
            </a:r>
            <a:r>
              <a:rPr lang="ru-RU" altLang="ru-RU" sz="4800" dirty="0">
                <a:cs typeface="Times New Roman" pitchFamily="18" charset="0"/>
              </a:rPr>
              <a:t>  автомототранспортных  средств </a:t>
            </a:r>
            <a:r>
              <a:rPr lang="ru-RU" sz="4800" dirty="0">
                <a:cs typeface="Times New Roman" panose="02020603050405020304" pitchFamily="18" charset="0"/>
              </a:rPr>
              <a:t>согласно приложению к лицензии на осуществление образовательной деятельности, </a:t>
            </a:r>
            <a:r>
              <a:rPr lang="ru-RU" altLang="ru-RU" sz="4800" b="1" dirty="0">
                <a:solidFill>
                  <a:srgbClr val="C00000"/>
                </a:solidFill>
                <a:cs typeface="Times New Roman" pitchFamily="18" charset="0"/>
              </a:rPr>
              <a:t>согласованные с Государственной инспекцией безопасности  дорожного движения</a:t>
            </a:r>
            <a:r>
              <a:rPr lang="ru-RU" altLang="ru-RU" sz="4800" dirty="0">
                <a:cs typeface="Times New Roman" pitchFamily="18" charset="0"/>
              </a:rPr>
              <a:t> Министерства внутренних дел Российской  Федерации</a:t>
            </a:r>
            <a:r>
              <a:rPr lang="ru-RU" altLang="ru-RU" sz="4800" dirty="0" smtClean="0">
                <a:cs typeface="Times New Roman" pitchFamily="18" charset="0"/>
              </a:rPr>
              <a:t>;</a:t>
            </a:r>
          </a:p>
          <a:p>
            <a:pPr marL="58738" indent="0" algn="just">
              <a:spcBef>
                <a:spcPts val="338"/>
              </a:spcBef>
              <a:buClrTx/>
              <a:buNone/>
              <a:tabLst>
                <a:tab pos="550863" algn="l"/>
                <a:tab pos="1876425" algn="l"/>
                <a:tab pos="2001838" algn="l"/>
              </a:tabLst>
              <a:defRPr/>
            </a:pPr>
            <a:endParaRPr lang="ru-RU" altLang="ru-RU" sz="4800" dirty="0" smtClean="0">
              <a:cs typeface="Times New Roman" pitchFamily="18" charset="0"/>
            </a:endParaRP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ru-RU" sz="4800" dirty="0" smtClean="0">
                <a:cs typeface="Times New Roman" panose="02020603050405020304" pitchFamily="18" charset="0"/>
              </a:rPr>
              <a:t>- самостоятельно </a:t>
            </a:r>
            <a:r>
              <a:rPr lang="ru-RU" sz="4800" dirty="0">
                <a:cs typeface="Times New Roman" panose="02020603050405020304" pitchFamily="18" charset="0"/>
              </a:rPr>
              <a:t>разработанные и утвержденные организацией </a:t>
            </a:r>
            <a:r>
              <a:rPr lang="ru-RU" sz="4800" b="1" dirty="0">
                <a:cs typeface="Times New Roman" panose="02020603050405020304" pitchFamily="18" charset="0"/>
              </a:rPr>
              <a:t>адаптированные образовательные программы</a:t>
            </a:r>
            <a:r>
              <a:rPr lang="ru-RU" sz="4800" dirty="0">
                <a:cs typeface="Times New Roman" panose="02020603050405020304" pitchFamily="18" charset="0"/>
              </a:rPr>
              <a:t>, определяющие содержание образования и условия организации обучения и воспитания обучающихся (несовершеннолетних обучающихся) с ограниченными возможностями здоровья, а для инвалидов также соответствующие </a:t>
            </a:r>
            <a:r>
              <a:rPr lang="ru-RU" sz="4800" b="1" dirty="0">
                <a:cs typeface="Times New Roman" panose="02020603050405020304" pitchFamily="18" charset="0"/>
              </a:rPr>
              <a:t>индивидуальным программам реабилитации инвалида (ребенка-инвалида) </a:t>
            </a:r>
            <a:r>
              <a:rPr lang="ru-RU" sz="4800" dirty="0">
                <a:cs typeface="Times New Roman" panose="02020603050405020304" pitchFamily="18" charset="0"/>
              </a:rPr>
              <a:t>(</a:t>
            </a:r>
            <a:r>
              <a:rPr lang="ru-RU" sz="4800" u="sng" dirty="0">
                <a:cs typeface="Times New Roman" panose="02020603050405020304" pitchFamily="18" charset="0"/>
              </a:rPr>
              <a:t>при наличии</a:t>
            </a:r>
            <a:r>
              <a:rPr lang="ru-RU" sz="4800" dirty="0" smtClean="0">
                <a:cs typeface="Times New Roman" panose="02020603050405020304" pitchFamily="18" charset="0"/>
              </a:rPr>
              <a:t>);</a:t>
            </a: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ru-RU" sz="4800" dirty="0" smtClean="0">
              <a:cs typeface="Times New Roman" panose="02020603050405020304" pitchFamily="18" charset="0"/>
            </a:endParaRP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ru-RU" sz="4800" b="1" dirty="0" smtClean="0">
                <a:cs typeface="Times New Roman" panose="02020603050405020304" pitchFamily="18" charset="0"/>
              </a:rPr>
              <a:t>- образовательные </a:t>
            </a:r>
            <a:r>
              <a:rPr lang="ru-RU" sz="4800" b="1" dirty="0">
                <a:cs typeface="Times New Roman" panose="02020603050405020304" pitchFamily="18" charset="0"/>
              </a:rPr>
              <a:t>программы</a:t>
            </a:r>
            <a:r>
              <a:rPr lang="ru-RU" sz="4800" dirty="0">
                <a:cs typeface="Times New Roman" panose="02020603050405020304" pitchFamily="18" charset="0"/>
              </a:rPr>
              <a:t>, совместно разработанные и утвержденные несколькими организациями, </a:t>
            </a:r>
            <a:r>
              <a:rPr lang="ru-RU" sz="4800" b="1" dirty="0">
                <a:cs typeface="Times New Roman" panose="02020603050405020304" pitchFamily="18" charset="0"/>
              </a:rPr>
              <a:t>действующими на основании договора о сетевой форме реализации образовательной программы </a:t>
            </a:r>
            <a:r>
              <a:rPr lang="ru-RU" sz="4800" dirty="0">
                <a:cs typeface="Times New Roman" panose="02020603050405020304" pitchFamily="18" charset="0"/>
              </a:rPr>
              <a:t>(</a:t>
            </a:r>
            <a:r>
              <a:rPr lang="ru-RU" sz="4800" u="sng" dirty="0">
                <a:cs typeface="Times New Roman" panose="02020603050405020304" pitchFamily="18" charset="0"/>
              </a:rPr>
              <a:t>при наличии</a:t>
            </a:r>
            <a:r>
              <a:rPr lang="ru-RU" sz="4800" dirty="0" smtClean="0">
                <a:cs typeface="Times New Roman" panose="02020603050405020304" pitchFamily="18" charset="0"/>
              </a:rPr>
              <a:t>);</a:t>
            </a: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ru-RU" sz="4800" dirty="0" smtClean="0">
              <a:cs typeface="Times New Roman" panose="02020603050405020304" pitchFamily="18" charset="0"/>
            </a:endParaRP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ru-RU" sz="4800" b="1" dirty="0" smtClean="0">
                <a:cs typeface="Times New Roman" panose="02020603050405020304" pitchFamily="18" charset="0"/>
              </a:rPr>
              <a:t>- расписания </a:t>
            </a:r>
            <a:r>
              <a:rPr lang="ru-RU" sz="4800" b="1" dirty="0">
                <a:cs typeface="Times New Roman" panose="02020603050405020304" pitchFamily="18" charset="0"/>
              </a:rPr>
              <a:t>учебных занятий </a:t>
            </a:r>
            <a:r>
              <a:rPr lang="ru-RU" sz="4800" dirty="0">
                <a:cs typeface="Times New Roman" panose="02020603050405020304" pitchFamily="18" charset="0"/>
              </a:rPr>
              <a:t>по всем реализуемым образовательным программам для всех форм обучения</a:t>
            </a:r>
            <a:r>
              <a:rPr lang="ru-RU" sz="4800" dirty="0" smtClean="0">
                <a:cs typeface="Times New Roman" panose="02020603050405020304" pitchFamily="18" charset="0"/>
              </a:rPr>
              <a:t>;</a:t>
            </a: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ru-RU" sz="4800" dirty="0" smtClean="0">
              <a:cs typeface="Times New Roman" panose="02020603050405020304" pitchFamily="18" charset="0"/>
            </a:endParaRP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ru-RU" sz="4800" dirty="0" smtClean="0">
                <a:cs typeface="Times New Roman" panose="02020603050405020304" pitchFamily="18" charset="0"/>
              </a:rPr>
              <a:t>- документы</a:t>
            </a:r>
            <a:r>
              <a:rPr lang="ru-RU" sz="4800" dirty="0">
                <a:cs typeface="Times New Roman" panose="02020603050405020304" pitchFamily="18" charset="0"/>
              </a:rPr>
              <a:t>, содержащие </a:t>
            </a:r>
            <a:r>
              <a:rPr lang="ru-RU" sz="4800" b="1" dirty="0">
                <a:cs typeface="Times New Roman" panose="02020603050405020304" pitchFamily="18" charset="0"/>
              </a:rPr>
              <a:t>информацию о результатах освоения обучающимися образовательных программ</a:t>
            </a:r>
            <a:r>
              <a:rPr lang="ru-RU" sz="4800" dirty="0">
                <a:cs typeface="Times New Roman" panose="02020603050405020304" pitchFamily="18" charset="0"/>
              </a:rPr>
              <a:t>, в том числе реализуемых </a:t>
            </a:r>
            <a:r>
              <a:rPr lang="ru-RU" sz="4800" b="1" dirty="0">
                <a:cs typeface="Times New Roman" panose="02020603050405020304" pitchFamily="18" charset="0"/>
              </a:rPr>
              <a:t>с применением электронного обучения, дистанционных образовательных технологий</a:t>
            </a:r>
            <a:r>
              <a:rPr lang="ru-RU" sz="4800" dirty="0">
                <a:cs typeface="Times New Roman" panose="02020603050405020304" pitchFamily="18" charset="0"/>
              </a:rPr>
              <a:t>, на бумажном носителе и (или) в электронно-цифровой форме (</a:t>
            </a:r>
            <a:r>
              <a:rPr lang="ru-RU" sz="4800" u="sng" dirty="0">
                <a:cs typeface="Times New Roman" panose="02020603050405020304" pitchFamily="18" charset="0"/>
              </a:rPr>
              <a:t>при наличии</a:t>
            </a:r>
            <a:r>
              <a:rPr lang="ru-RU" sz="4800" dirty="0" smtClean="0">
                <a:cs typeface="Times New Roman" panose="02020603050405020304" pitchFamily="18" charset="0"/>
              </a:rPr>
              <a:t>);</a:t>
            </a: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ru-RU" sz="4800" dirty="0" smtClean="0">
              <a:cs typeface="Times New Roman" panose="02020603050405020304" pitchFamily="18" charset="0"/>
            </a:endParaRP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ru-RU" sz="4800" b="1" dirty="0" smtClean="0">
                <a:cs typeface="Times New Roman" panose="02020603050405020304" pitchFamily="18" charset="0"/>
              </a:rPr>
              <a:t>- документы </a:t>
            </a:r>
            <a:r>
              <a:rPr lang="ru-RU" sz="4800" b="1" dirty="0">
                <a:cs typeface="Times New Roman" panose="02020603050405020304" pitchFamily="18" charset="0"/>
              </a:rPr>
              <a:t>по проведению учебных занятий </a:t>
            </a:r>
            <a:r>
              <a:rPr lang="ru-RU" sz="4800" dirty="0">
                <a:cs typeface="Times New Roman" panose="02020603050405020304" pitchFamily="18" charset="0"/>
              </a:rPr>
              <a:t>(включая проведение текущего контроля успеваемости) в различных формах, промежуточной аттестации обучающихся и итоговой аттестации обучающихся, в том числе </a:t>
            </a:r>
            <a:r>
              <a:rPr lang="ru-RU" sz="4800" b="1" dirty="0">
                <a:cs typeface="Times New Roman" panose="02020603050405020304" pitchFamily="18" charset="0"/>
              </a:rPr>
              <a:t>результаты обучающихся по указанным формам аттестации (журналы проведения занятий, ведомости, отчеты и иные документы</a:t>
            </a:r>
            <a:r>
              <a:rPr lang="ru-RU" sz="4800" b="1" dirty="0" smtClean="0">
                <a:cs typeface="Times New Roman" panose="02020603050405020304" pitchFamily="18" charset="0"/>
              </a:rPr>
              <a:t>)</a:t>
            </a:r>
            <a:r>
              <a:rPr lang="ru-RU" sz="4800" dirty="0" smtClean="0">
                <a:cs typeface="Times New Roman" panose="02020603050405020304" pitchFamily="18" charset="0"/>
              </a:rPr>
              <a:t>.</a:t>
            </a:r>
          </a:p>
          <a:p>
            <a:pPr marL="109728" indent="0" algn="just"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550" indent="0" algn="just">
              <a:spcBef>
                <a:spcPts val="0"/>
              </a:spcBef>
              <a:spcAft>
                <a:spcPts val="300"/>
              </a:spcAft>
              <a:buFont typeface="Wingdings 2" pitchFamily="18" charset="2"/>
              <a:buNone/>
              <a:defRPr/>
            </a:pPr>
            <a:endParaRPr lang="ru-RU" sz="1800" dirty="0"/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889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C00000"/>
                </a:solidFill>
              </a:rPr>
              <a:t>Наличие</a:t>
            </a:r>
            <a:r>
              <a:rPr lang="ru-RU" sz="1800" dirty="0" smtClean="0"/>
              <a:t> </a:t>
            </a:r>
            <a:r>
              <a:rPr lang="ru-RU" sz="1800" dirty="0"/>
              <a:t>в штате или привлечении им на ином законном основании </a:t>
            </a:r>
            <a:r>
              <a:rPr lang="ru-RU" sz="1800" dirty="0">
                <a:solidFill>
                  <a:srgbClr val="C00000"/>
                </a:solidFill>
              </a:rPr>
              <a:t>педагогических работников</a:t>
            </a:r>
            <a:br>
              <a:rPr lang="ru-RU" sz="1800" dirty="0">
                <a:solidFill>
                  <a:srgbClr val="C00000"/>
                </a:solidFill>
              </a:rPr>
            </a:br>
            <a:endParaRPr lang="ru-RU" sz="1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441680"/>
          </a:xfrm>
        </p:spPr>
        <p:txBody>
          <a:bodyPr>
            <a:normAutofit/>
          </a:bodyPr>
          <a:lstStyle/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штатное расписание</a:t>
            </a:r>
            <a:r>
              <a:rPr lang="ru-R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ru-R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- приказы </a:t>
            </a: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о приеме на работы (или договоры);</a:t>
            </a: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ru-RU" sz="16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- должностные </a:t>
            </a:r>
            <a:r>
              <a:rPr 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инструкции работников</a:t>
            </a: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, обеспечивающих реализацию образовательных программ;</a:t>
            </a: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ru-RU" sz="16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- документы </a:t>
            </a:r>
            <a:r>
              <a:rPr 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об образовании;</a:t>
            </a: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ru-R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- документы </a:t>
            </a: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о прохождении </a:t>
            </a:r>
            <a:r>
              <a:rPr 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КПК;</a:t>
            </a: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ru-RU" sz="16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- документы</a:t>
            </a:r>
            <a:r>
              <a:rPr 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, подтверждающие проведение аттестации на соответствие занимаемой должности педагогических работников</a:t>
            </a: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 (распорядительные акты о создании аттестационной комиссии; распорядительные акты о проведении аттестации педагогических работников за период, подлежащий проверке; графики проведения аттестации педагогических работников; внесенные в аттестационную комиссию представления организации на педагогических работников; оформленные протоколами результаты аттестации педагогических работников за период, подлежащий проверке);</a:t>
            </a:r>
          </a:p>
          <a:p>
            <a:pPr marL="82550" lvl="0" indent="0" algn="just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None/>
              <a:defRPr/>
            </a:pPr>
            <a:r>
              <a:rPr lang="ru-R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- справки </a:t>
            </a:r>
            <a:r>
              <a:rPr 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об отсутствии </a:t>
            </a:r>
            <a:r>
              <a:rPr lang="ru-RU" sz="16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судимости.</a:t>
            </a:r>
            <a:endParaRPr lang="ru-RU" sz="16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3985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dirty="0"/>
              <a:t>Наличие  </a:t>
            </a:r>
            <a:r>
              <a:rPr lang="ru-RU" sz="1800" dirty="0">
                <a:solidFill>
                  <a:srgbClr val="C00000"/>
                </a:solidFill>
              </a:rPr>
              <a:t>санитарно-эпидемиологических заключения  </a:t>
            </a:r>
            <a:r>
              <a:rPr lang="ru-RU" sz="1800" dirty="0"/>
              <a:t>о соответствии  санитарным правилам зданий, строений, сооружений, помещений, оборудования и иного имущества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ru-RU" sz="1600" dirty="0" smtClean="0"/>
          </a:p>
          <a:p>
            <a:pPr marL="109728" indent="0">
              <a:buNone/>
            </a:pPr>
            <a:endParaRPr lang="ru-RU" sz="1600" dirty="0" smtClean="0"/>
          </a:p>
          <a:p>
            <a:pPr marL="109728" indent="0" algn="just">
              <a:buNone/>
            </a:pPr>
            <a:r>
              <a:rPr lang="ru-RU" sz="1600" dirty="0" smtClean="0"/>
              <a:t>- </a:t>
            </a:r>
            <a:r>
              <a:rPr lang="ru-RU" sz="1600" dirty="0"/>
              <a:t>н</a:t>
            </a:r>
            <a:r>
              <a:rPr lang="ru-RU" sz="1600" dirty="0" smtClean="0"/>
              <a:t>аименование  организации   в  соответствии  с  Уставом  (ЕГРЮЛ);</a:t>
            </a:r>
            <a:endParaRPr lang="ru-RU" sz="1600" dirty="0"/>
          </a:p>
          <a:p>
            <a:pPr marL="109728" indent="0" algn="just">
              <a:buNone/>
            </a:pPr>
            <a:endParaRPr lang="ru-RU" sz="1600" dirty="0"/>
          </a:p>
          <a:p>
            <a:pPr marL="109728" indent="0" algn="just">
              <a:buNone/>
            </a:pPr>
            <a:r>
              <a:rPr lang="ru-RU" sz="1600" dirty="0" smtClean="0"/>
              <a:t>- юридический  адрес;</a:t>
            </a:r>
            <a:endParaRPr lang="ru-RU" sz="1600" dirty="0"/>
          </a:p>
          <a:p>
            <a:pPr marL="109728" indent="0" algn="just">
              <a:buNone/>
            </a:pPr>
            <a:endParaRPr lang="ru-RU" sz="1600" dirty="0"/>
          </a:p>
          <a:p>
            <a:pPr marL="109728" indent="0" algn="just">
              <a:lnSpc>
                <a:spcPct val="150000"/>
              </a:lnSpc>
              <a:buNone/>
            </a:pPr>
            <a:r>
              <a:rPr lang="ru-RU" sz="1600" dirty="0" smtClean="0"/>
              <a:t>- адрес </a:t>
            </a:r>
            <a:r>
              <a:rPr lang="ru-RU" sz="1600" dirty="0"/>
              <a:t>(адреса) места осуществления образовательной деятельности</a:t>
            </a:r>
            <a:r>
              <a:rPr lang="ru-RU" sz="1600" dirty="0" smtClean="0"/>
              <a:t>, согласно заключения  УГИБДД  УМВД  России  по  Владимирской области;</a:t>
            </a:r>
            <a:endParaRPr lang="ru-RU" sz="1600" dirty="0"/>
          </a:p>
          <a:p>
            <a:pPr marL="109728" indent="0" algn="just">
              <a:buNone/>
            </a:pPr>
            <a:endParaRPr lang="ru-RU" sz="1600" dirty="0"/>
          </a:p>
          <a:p>
            <a:pPr marL="109728" indent="0" algn="just">
              <a:buNone/>
            </a:pPr>
            <a:r>
              <a:rPr lang="ru-RU" sz="1600" dirty="0" smtClean="0"/>
              <a:t>- уровни  образования.</a:t>
            </a:r>
            <a:endParaRPr lang="ru-RU" sz="1600" dirty="0"/>
          </a:p>
          <a:p>
            <a:pPr marL="109728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3724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При выявлении  нарушений  лицензиатом лицензионных требований: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225656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2000" dirty="0" smtClean="0"/>
              <a:t>выдача </a:t>
            </a:r>
            <a:r>
              <a:rPr lang="ru-RU" sz="2000" dirty="0"/>
              <a:t>лицензирующим органом </a:t>
            </a:r>
            <a:r>
              <a:rPr lang="ru-RU" sz="2000" dirty="0">
                <a:solidFill>
                  <a:srgbClr val="C00000"/>
                </a:solidFill>
              </a:rPr>
              <a:t>предписания</a:t>
            </a:r>
            <a:r>
              <a:rPr lang="ru-RU" sz="2000" dirty="0"/>
              <a:t> об устранении выявленного нарушения лицензионных </a:t>
            </a:r>
            <a:r>
              <a:rPr lang="ru-RU" sz="2000" dirty="0" smtClean="0"/>
              <a:t>требований;</a:t>
            </a:r>
          </a:p>
          <a:p>
            <a:pPr marL="109728" indent="0" algn="just">
              <a:buNone/>
            </a:pPr>
            <a:endParaRPr lang="ru-RU" sz="2000" dirty="0"/>
          </a:p>
          <a:p>
            <a:pPr>
              <a:buFontTx/>
              <a:buChar char="-"/>
            </a:pPr>
            <a:r>
              <a:rPr lang="ru-RU" sz="2000" dirty="0" smtClean="0"/>
              <a:t>составление </a:t>
            </a:r>
            <a:r>
              <a:rPr lang="ru-RU" sz="2000" dirty="0">
                <a:solidFill>
                  <a:srgbClr val="C00000"/>
                </a:solidFill>
              </a:rPr>
              <a:t>протокола </a:t>
            </a:r>
            <a:r>
              <a:rPr lang="ru-RU" sz="2000" dirty="0"/>
              <a:t>об административном правонарушении по статье </a:t>
            </a:r>
            <a:r>
              <a:rPr lang="ru-RU" sz="2000" dirty="0">
                <a:solidFill>
                  <a:srgbClr val="C00000"/>
                </a:solidFill>
              </a:rPr>
              <a:t>19.20 КоАП РФ </a:t>
            </a:r>
            <a:r>
              <a:rPr lang="ru-RU" sz="2000" dirty="0"/>
              <a:t>(часть 2</a:t>
            </a:r>
            <a:r>
              <a:rPr lang="ru-RU" sz="2000" dirty="0" smtClean="0"/>
              <a:t>);</a:t>
            </a:r>
          </a:p>
          <a:p>
            <a:pPr marL="109728" indent="0">
              <a:buNone/>
            </a:pPr>
            <a:endParaRPr lang="ru-RU" sz="2000" dirty="0"/>
          </a:p>
          <a:p>
            <a:pPr>
              <a:buFontTx/>
              <a:buChar char="-"/>
            </a:pPr>
            <a:r>
              <a:rPr lang="ru-RU" sz="2000" dirty="0" smtClean="0"/>
              <a:t>составление </a:t>
            </a:r>
            <a:r>
              <a:rPr lang="ru-RU" sz="2000" dirty="0">
                <a:solidFill>
                  <a:srgbClr val="C00000"/>
                </a:solidFill>
              </a:rPr>
              <a:t>протокола</a:t>
            </a:r>
            <a:r>
              <a:rPr lang="ru-RU" sz="2000" dirty="0"/>
              <a:t> об административном правонарушении </a:t>
            </a:r>
            <a:r>
              <a:rPr lang="ru-RU" sz="2000" dirty="0" smtClean="0"/>
              <a:t>  </a:t>
            </a:r>
          </a:p>
          <a:p>
            <a:pPr marL="109728" indent="0" algn="just">
              <a:buNone/>
            </a:pPr>
            <a:r>
              <a:rPr lang="ru-RU" sz="2000" dirty="0" smtClean="0"/>
              <a:t>    по </a:t>
            </a:r>
            <a:r>
              <a:rPr lang="ru-RU" sz="2000" dirty="0"/>
              <a:t>статье </a:t>
            </a:r>
            <a:r>
              <a:rPr lang="ru-RU" sz="2000" dirty="0">
                <a:solidFill>
                  <a:srgbClr val="C00000"/>
                </a:solidFill>
              </a:rPr>
              <a:t>19.20  КоАП  </a:t>
            </a:r>
            <a:r>
              <a:rPr lang="ru-RU" sz="2000" dirty="0"/>
              <a:t>РФ (часть 3) при выявлении </a:t>
            </a:r>
            <a:r>
              <a:rPr lang="ru-RU" sz="2000" dirty="0" smtClean="0"/>
              <a:t>грубых   </a:t>
            </a:r>
          </a:p>
          <a:p>
            <a:pPr marL="109728" indent="0" algn="just">
              <a:buNone/>
            </a:pPr>
            <a:r>
              <a:rPr lang="ru-RU" sz="2000" dirty="0"/>
              <a:t> </a:t>
            </a:r>
            <a:r>
              <a:rPr lang="ru-RU" sz="2000" dirty="0" smtClean="0"/>
              <a:t>   нарушений  </a:t>
            </a:r>
            <a:r>
              <a:rPr lang="ru-RU" sz="2000" dirty="0"/>
              <a:t>лицензионных требований.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14210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548</TotalTime>
  <Words>1124</Words>
  <Application>Microsoft Office PowerPoint</Application>
  <PresentationFormat>Экран (4:3)</PresentationFormat>
  <Paragraphs>135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Городская</vt:lpstr>
      <vt:lpstr>Основные аспекты реестровой модели лицензирования образовательной деятельности</vt:lpstr>
      <vt:lpstr>Лицензия на осуществление образовательной деятельности</vt:lpstr>
      <vt:lpstr>Лицензия с приложением содержит:</vt:lpstr>
      <vt:lpstr>Реестровая модель лицензирования</vt:lpstr>
      <vt:lpstr>Положение о лицензировании образовательной деятельности, утвержденное постановлением Правительства Российской Федерации     от 18.09.2020 № 1490</vt:lpstr>
      <vt:lpstr>Подача заявления через единый портал государственных услуг (ЕПГУ)</vt:lpstr>
      <vt:lpstr>Внесение изменений в реестр лицензий на осуществление образовательной деятельности:</vt:lpstr>
      <vt:lpstr>Сроки предоставления государственной услуги (п. 18 Положения о лицензировании образовательной деятельности)</vt:lpstr>
      <vt:lpstr>Выписка из реестра лицензий</vt:lpstr>
      <vt:lpstr>https://obrnadzor.gov.ru/gosudarstvennye-uslugi-i-funkczii/gosudarstvennye-uslugi/liczenzirovanie-obrazovatelnoj-deyatelnosti/svodnyj-reestr-liczenzij/</vt:lpstr>
      <vt:lpstr>Презентация PowerPoint</vt:lpstr>
      <vt:lpstr>Презентация PowerPoint</vt:lpstr>
      <vt:lpstr>Выписка из реестра лицензий</vt:lpstr>
      <vt:lpstr>Презентация PowerPoint</vt:lpstr>
      <vt:lpstr>Наличие на праве собственности или ином законном основании зданий, строений,  сооружений,  помещений,  необходимых для осуществления образовательной  деятельности по образовательным программам, указанным в лицензии</vt:lpstr>
      <vt:lpstr>Наличие материально-технического обеспечения образовательной деятельности, оборудование  помещений, необходимых для осуществления образовательной деятельности по реализуемым образовательным программам</vt:lpstr>
      <vt:lpstr>Наличие разработанных и утвержденных организацией, осуществляющей образовательную  деятельность, образовательных программ</vt:lpstr>
      <vt:lpstr>Наличие в штате или привлечении им на ином законном основании педагогических работников </vt:lpstr>
      <vt:lpstr>Наличие  санитарно-эпидемиологических заключения  о соответствии  санитарным правилам зданий, строений, сооружений, помещений, оборудования и иного имущества </vt:lpstr>
      <vt:lpstr>При выявлении  нарушений  лицензиатом лицензионных требований: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аспекты реестровой модели лицензирования образовательной деятельности</dc:title>
  <dc:creator>Наталья Васильевна Груздева</dc:creator>
  <cp:lastModifiedBy>Альбина Петровна Червонова</cp:lastModifiedBy>
  <cp:revision>32</cp:revision>
  <cp:lastPrinted>2025-01-22T07:13:49Z</cp:lastPrinted>
  <dcterms:created xsi:type="dcterms:W3CDTF">2025-01-21T07:30:03Z</dcterms:created>
  <dcterms:modified xsi:type="dcterms:W3CDTF">2025-01-23T12:55:09Z</dcterms:modified>
</cp:coreProperties>
</file>